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4b6aefb4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4b6aefb4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primera diapo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5e46e14fe_0_4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5e46e14fe_0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3ca025d05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3ca025d05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4b6aefb49c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4b6aefb49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4b6aefb49c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4b6aefb49c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4b6aefb49c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4b6aefb49c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5e46e14fe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5e46e14fe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7bdd87a874_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7bdd87a874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5e46e14fe_0_4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5e46e14fe_0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5e46e14fe_0_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5e46e14fe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7b86af31e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7b86af31e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vergedemontision.fecib.net/" TargetMode="External"/><Relationship Id="rId4" Type="http://schemas.openxmlformats.org/officeDocument/2006/relationships/hyperlink" Target="mailto:laura.fernandez@vergedemontision.fecib.net" TargetMode="External"/><Relationship Id="rId5" Type="http://schemas.openxmlformats.org/officeDocument/2006/relationships/hyperlink" Target="mailto:paula.munar@vergedemontision.fecib.net" TargetMode="External"/><Relationship Id="rId6" Type="http://schemas.openxmlformats.org/officeDocument/2006/relationships/hyperlink" Target="mailto:marta.barcelo@vergedemontision.fecib.net" TargetMode="External"/><Relationship Id="rId7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info@vergedemontision.fecib.net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vergedemontision.fecib.net/serveis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460950" y="1080500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B5394"/>
                </a:solidFill>
              </a:rPr>
              <a:t>BENVINGUTS  curs 23-24 </a:t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543850" y="2014105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1C4587"/>
                </a:solidFill>
              </a:rPr>
              <a:t>REUNIÓ INFORMATIVA EDUCACIÓ INFANTIL</a:t>
            </a:r>
            <a:endParaRPr>
              <a:solidFill>
                <a:srgbClr val="1C4587"/>
              </a:solidFill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263" y="3793438"/>
            <a:ext cx="5061973" cy="6640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>
            <a:off x="1693800" y="501000"/>
            <a:ext cx="533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3510" y="2571755"/>
            <a:ext cx="1692420" cy="2391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COMUNICACIÓ    </a:t>
            </a:r>
            <a:r>
              <a:rPr lang="ca">
                <a:solidFill>
                  <a:srgbClr val="FF0000"/>
                </a:solidFill>
              </a:rPr>
              <a:t>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379725" y="1446300"/>
            <a:ext cx="5725500" cy="3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ca">
                <a:latin typeface="Roboto"/>
                <a:ea typeface="Roboto"/>
                <a:cs typeface="Roboto"/>
                <a:sym typeface="Roboto"/>
              </a:rPr>
              <a:t>Web del centre    </a:t>
            </a:r>
            <a:r>
              <a:rPr lang="ca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WEB DEL CENTRE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ca">
                <a:latin typeface="Roboto"/>
                <a:ea typeface="Roboto"/>
                <a:cs typeface="Roboto"/>
                <a:sym typeface="Roboto"/>
              </a:rPr>
              <a:t>Xarxes socials (Facebook, Instagram)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ca">
                <a:latin typeface="Roboto"/>
                <a:ea typeface="Roboto"/>
                <a:cs typeface="Roboto"/>
                <a:sym typeface="Roboto"/>
              </a:rPr>
              <a:t>Delegats d’aula, grup de whatsapp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ca">
                <a:latin typeface="Roboto"/>
                <a:ea typeface="Roboto"/>
                <a:cs typeface="Roboto"/>
                <a:sym typeface="Roboto"/>
              </a:rPr>
              <a:t>Correus mestres d’educació infantil: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laura.fernandez@vergedemontision.fecib.net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paula.munar@vergedemontision.fecib.net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marta.barcelo@vergedemontision.fecib.net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ca">
                <a:latin typeface="Roboto"/>
                <a:ea typeface="Roboto"/>
                <a:cs typeface="Roboto"/>
                <a:sym typeface="Roboto"/>
              </a:rPr>
              <a:t>Gest</a:t>
            </a:r>
            <a:r>
              <a:rPr lang="ca">
                <a:latin typeface="Roboto"/>
                <a:ea typeface="Roboto"/>
                <a:cs typeface="Roboto"/>
                <a:sym typeface="Roboto"/>
              </a:rPr>
              <a:t>ib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ca">
                <a:latin typeface="Roboto"/>
                <a:ea typeface="Roboto"/>
                <a:cs typeface="Roboto"/>
                <a:sym typeface="Roboto"/>
              </a:rPr>
              <a:t>Agenda escolar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ca">
                <a:latin typeface="Roboto"/>
                <a:ea typeface="Roboto"/>
                <a:cs typeface="Roboto"/>
                <a:sym typeface="Roboto"/>
              </a:rPr>
              <a:t>A partir de l’1 d’octubre deixarà de funcionar el grup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Roboto"/>
                <a:ea typeface="Roboto"/>
                <a:cs typeface="Roboto"/>
                <a:sym typeface="Roboto"/>
              </a:rPr>
              <a:t>de whatsapp, les comunicacions es faran mitjançant el GESTIB.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143" name="Google Shape;143;p22"/>
          <p:cNvSpPr txBox="1"/>
          <p:nvPr/>
        </p:nvSpPr>
        <p:spPr>
          <a:xfrm>
            <a:off x="1564025" y="3664325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38075" y="1204775"/>
            <a:ext cx="3601994" cy="252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460950" y="114350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3400">
                <a:solidFill>
                  <a:srgbClr val="1155CC"/>
                </a:solidFill>
              </a:rPr>
              <a:t>Moltes gràcies per la vostra assistència!</a:t>
            </a:r>
            <a:endParaRPr sz="3400">
              <a:solidFill>
                <a:srgbClr val="1155CC"/>
              </a:solidFill>
            </a:endParaRPr>
          </a:p>
        </p:txBody>
      </p:sp>
      <p:sp>
        <p:nvSpPr>
          <p:cNvPr id="150" name="Google Shape;150;p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151" name="Google Shape;151;p23"/>
          <p:cNvSpPr txBox="1"/>
          <p:nvPr/>
        </p:nvSpPr>
        <p:spPr>
          <a:xfrm>
            <a:off x="1246600" y="3582650"/>
            <a:ext cx="60339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www.vergedemontision.fecib.net</a:t>
            </a:r>
            <a:endParaRPr sz="160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100">
                <a:solidFill>
                  <a:srgbClr val="0B5394"/>
                </a:solidFill>
              </a:rPr>
              <a:t>OBJECTIU GENERAL</a:t>
            </a:r>
            <a:endParaRPr sz="2100">
              <a:solidFill>
                <a:srgbClr val="0B539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100">
                <a:solidFill>
                  <a:srgbClr val="0B5394"/>
                </a:solidFill>
              </a:rPr>
              <a:t>FECIB  CURS 23-24</a:t>
            </a:r>
            <a:endParaRPr sz="2000">
              <a:solidFill>
                <a:srgbClr val="0B5394"/>
              </a:solidFill>
            </a:endParaRPr>
          </a:p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513" y="3095925"/>
            <a:ext cx="1137124" cy="132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8575" y="170950"/>
            <a:ext cx="3342026" cy="4722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/>
        </p:nvSpPr>
        <p:spPr>
          <a:xfrm>
            <a:off x="766650" y="2686050"/>
            <a:ext cx="7337400" cy="18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7451" cy="471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0" y="441400"/>
            <a:ext cx="91440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500" u="sng">
              <a:solidFill>
                <a:srgbClr val="4A86E8"/>
              </a:solidFill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500" u="sng">
              <a:solidFill>
                <a:srgbClr val="4A86E8"/>
              </a:solidFill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A86E8"/>
              </a:buClr>
              <a:buSzPts val="1500"/>
              <a:buChar char="●"/>
            </a:pPr>
            <a:r>
              <a:rPr b="1" lang="ca" sz="1500" u="sng">
                <a:solidFill>
                  <a:srgbClr val="4A86E8"/>
                </a:solidFill>
              </a:rPr>
              <a:t>IMPLANTACIÓ A TOTES  LES ETAPES; EI, EP  </a:t>
            </a:r>
            <a:r>
              <a:rPr lang="ca">
                <a:solidFill>
                  <a:srgbClr val="4A86E8"/>
                </a:solidFill>
              </a:rPr>
              <a:t>AGENDA 2030</a:t>
            </a:r>
            <a:endParaRPr>
              <a:solidFill>
                <a:srgbClr val="4A86E8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○"/>
            </a:pPr>
            <a:r>
              <a:rPr lang="ca" sz="1200">
                <a:solidFill>
                  <a:srgbClr val="333333"/>
                </a:solidFill>
                <a:highlight>
                  <a:srgbClr val="FFFFFF"/>
                </a:highlight>
              </a:rPr>
              <a:t>Aprenentatge competencial i personalitzat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○"/>
            </a:pPr>
            <a:r>
              <a:rPr lang="ca" sz="1200">
                <a:solidFill>
                  <a:srgbClr val="333333"/>
                </a:solidFill>
                <a:highlight>
                  <a:srgbClr val="FFFFFF"/>
                </a:highlight>
              </a:rPr>
              <a:t>Perspectiva de gènere i coeducació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○"/>
            </a:pPr>
            <a:r>
              <a:rPr lang="ca" sz="1200">
                <a:solidFill>
                  <a:srgbClr val="333333"/>
                </a:solidFill>
                <a:highlight>
                  <a:srgbClr val="FFFFFF"/>
                </a:highlight>
              </a:rPr>
              <a:t>Drets de la infància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○"/>
            </a:pPr>
            <a:r>
              <a:rPr lang="ca" sz="1200">
                <a:solidFill>
                  <a:srgbClr val="333333"/>
                </a:solidFill>
                <a:highlight>
                  <a:srgbClr val="FFFFFF"/>
                </a:highlight>
              </a:rPr>
              <a:t>Els nous entorns digitals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○"/>
            </a:pPr>
            <a:r>
              <a:rPr lang="ca" sz="1200">
                <a:solidFill>
                  <a:srgbClr val="333333"/>
                </a:solidFill>
                <a:highlight>
                  <a:srgbClr val="FFFFFF"/>
                </a:highlight>
              </a:rPr>
              <a:t>Educació per al desenvolupament sostenible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500"/>
              <a:buChar char="●"/>
            </a:pPr>
            <a:r>
              <a:rPr b="1" lang="ca" sz="1500" u="sng">
                <a:solidFill>
                  <a:srgbClr val="4A86E8"/>
                </a:solidFill>
              </a:rPr>
              <a:t>CANVIS AL CURRÍCULUM</a:t>
            </a:r>
            <a:r>
              <a:rPr b="1" lang="ca" sz="1500">
                <a:solidFill>
                  <a:srgbClr val="4A86E8"/>
                </a:solidFill>
              </a:rPr>
              <a:t>:</a:t>
            </a:r>
            <a:r>
              <a:rPr lang="ca">
                <a:solidFill>
                  <a:srgbClr val="4A86E8"/>
                </a:solidFill>
              </a:rPr>
              <a:t> DESENVOLUPAMENT COMPETÈNCIES </a:t>
            </a:r>
            <a:r>
              <a:rPr lang="ca" sz="1200"/>
              <a:t>(adquirir coneixements per comprendre, habilitats per actuar i actituds per comprometre’s)</a:t>
            </a:r>
            <a:endParaRPr>
              <a:solidFill>
                <a:srgbClr val="4A86E8"/>
              </a:solidFill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500"/>
              <a:buChar char="●"/>
            </a:pPr>
            <a:r>
              <a:rPr b="1" lang="ca" sz="1500" u="sng">
                <a:solidFill>
                  <a:srgbClr val="4A86E8"/>
                </a:solidFill>
              </a:rPr>
              <a:t>SITUACIONS D’APRENENTATGE</a:t>
            </a:r>
            <a:r>
              <a:rPr b="1" lang="ca" sz="1500">
                <a:solidFill>
                  <a:srgbClr val="4A86E8"/>
                </a:solidFill>
              </a:rPr>
              <a:t>: </a:t>
            </a:r>
            <a:r>
              <a:rPr lang="ca">
                <a:solidFill>
                  <a:srgbClr val="4A86E8"/>
                </a:solidFill>
              </a:rPr>
              <a:t>DISSENY UNIVERSAL D’APRENENTATGE </a:t>
            </a:r>
            <a:endParaRPr sz="1100"/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500"/>
              <a:buChar char="●"/>
            </a:pPr>
            <a:r>
              <a:rPr b="1" lang="ca" sz="1500" u="sng">
                <a:solidFill>
                  <a:srgbClr val="4A86E8"/>
                </a:solidFill>
              </a:rPr>
              <a:t>AVALUACIÓ: </a:t>
            </a:r>
            <a:r>
              <a:rPr lang="ca" sz="1300">
                <a:solidFill>
                  <a:srgbClr val="4A86E8"/>
                </a:solidFill>
              </a:rPr>
              <a:t>INFORME AMB EL GRAU D’ASSOLIMENT DE LES COMPETÈNCIES A FINAL DE CICLE  (insuficient, suficient, bé, notable i excel·lent) I DURANT EL CURS (gens, poc, suficientment, majoritàriament, completament).</a:t>
            </a:r>
            <a:endParaRPr sz="1300">
              <a:solidFill>
                <a:srgbClr val="4A86E8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br>
              <a:rPr lang="ca" sz="1000"/>
            </a:br>
            <a:r>
              <a:rPr lang="ca" sz="1000"/>
              <a:t>	</a:t>
            </a:r>
            <a:endParaRPr sz="1000"/>
          </a:p>
        </p:txBody>
      </p:sp>
      <p:sp>
        <p:nvSpPr>
          <p:cNvPr id="93" name="Google Shape;93;p16"/>
          <p:cNvSpPr txBox="1"/>
          <p:nvPr>
            <p:ph type="title"/>
          </p:nvPr>
        </p:nvSpPr>
        <p:spPr>
          <a:xfrm>
            <a:off x="158700" y="0"/>
            <a:ext cx="8826600" cy="51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900"/>
              <a:t> LOMLOE</a:t>
            </a:r>
            <a:endParaRPr b="1" sz="1900"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4693" y="315075"/>
            <a:ext cx="2402949" cy="19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Equip docent 1r  educació primària -  Equip directiu   </a:t>
            </a:r>
            <a:r>
              <a:rPr lang="ca">
                <a:solidFill>
                  <a:srgbClr val="FF0000"/>
                </a:solidFill>
              </a:rPr>
              <a:t>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766650" y="2686050"/>
            <a:ext cx="7337400" cy="21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EQUIP DIRECTIU 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Roboto"/>
                <a:ea typeface="Roboto"/>
                <a:cs typeface="Roboto"/>
                <a:sym typeface="Roboto"/>
              </a:rPr>
              <a:t>Directora: Antònia Blanch Puigserver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Roboto"/>
                <a:ea typeface="Roboto"/>
                <a:cs typeface="Roboto"/>
                <a:sym typeface="Roboto"/>
              </a:rPr>
              <a:t>Cap d’Estudis: Ramon Company Forteza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Roboto"/>
                <a:ea typeface="Roboto"/>
                <a:cs typeface="Roboto"/>
                <a:sym typeface="Roboto"/>
              </a:rPr>
              <a:t>Secretària: Maria Antònia Lliteres Lliteres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Roboto"/>
                <a:ea typeface="Roboto"/>
                <a:cs typeface="Roboto"/>
                <a:sym typeface="Roboto"/>
              </a:rPr>
              <a:t>Horari d’atenció a les famílies: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Roboto"/>
                <a:ea typeface="Roboto"/>
                <a:cs typeface="Roboto"/>
                <a:sym typeface="Roboto"/>
              </a:rPr>
              <a:t>Dimarts 11:30  a 14:00 h.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info@vergedemontision.fecib.net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706325" y="756238"/>
            <a:ext cx="5880900" cy="1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EQUIP DOCENT: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Roboto"/>
                <a:ea typeface="Roboto"/>
                <a:cs typeface="Roboto"/>
                <a:sym typeface="Roboto"/>
              </a:rPr>
              <a:t>MESTRES: Laura, Paula i Marta.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Roboto"/>
                <a:ea typeface="Roboto"/>
                <a:cs typeface="Roboto"/>
                <a:sym typeface="Roboto"/>
              </a:rPr>
              <a:t>EQUIP DOCENT: LLENGUA ANGLESA: Margarita Huguet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Roboto"/>
                <a:ea typeface="Roboto"/>
                <a:cs typeface="Roboto"/>
                <a:sym typeface="Roboto"/>
              </a:rPr>
              <a:t>PSICOMOTRICITAT: Joan Antoni Vidal. MÚSICA: Cesca Capó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Roboto"/>
                <a:ea typeface="Roboto"/>
                <a:cs typeface="Roboto"/>
                <a:sym typeface="Roboto"/>
              </a:rPr>
              <a:t>EQUIP DE SUPORT: Sílvia Mesquida.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Roboto"/>
                <a:ea typeface="Roboto"/>
                <a:cs typeface="Roboto"/>
                <a:sym typeface="Roboto"/>
              </a:rPr>
              <a:t>UOEP: Lidia Mínguez PT: Mar Ramis AL: Joan Antoni Vidal.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Roboto"/>
                <a:ea typeface="Roboto"/>
                <a:cs typeface="Roboto"/>
                <a:sym typeface="Roboto"/>
              </a:rPr>
              <a:t>Horari de tutoria: dimarts </a:t>
            </a:r>
            <a:r>
              <a:rPr lang="ca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de 14.00 a 15.00 h </a:t>
            </a:r>
            <a:endParaRPr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6300" y="1983800"/>
            <a:ext cx="2872950" cy="287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ESCOLA MATINERA I MENJADOR</a:t>
            </a:r>
            <a:endParaRPr/>
          </a:p>
        </p:txBody>
      </p:sp>
      <p:sp>
        <p:nvSpPr>
          <p:cNvPr id="109" name="Google Shape;109;p1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674350" y="1075600"/>
            <a:ext cx="5338200" cy="3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MATINERA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Roboto"/>
                <a:ea typeface="Roboto"/>
                <a:cs typeface="Roboto"/>
                <a:sym typeface="Roboto"/>
              </a:rPr>
              <a:t>De 7.30 a 9.00 h     32 € mensuals. Dies solts de 7.30 a 9.00 h, 3,20 € dia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Roboto"/>
                <a:ea typeface="Roboto"/>
                <a:cs typeface="Roboto"/>
                <a:sym typeface="Roboto"/>
              </a:rPr>
              <a:t>De 8.30 a 9.00 h     16€ mensuals. Dies solts de 8.30 a 9.00 h, 1,60 €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6D9EEB"/>
                </a:solidFill>
                <a:latin typeface="Roboto"/>
                <a:ea typeface="Roboto"/>
                <a:cs typeface="Roboto"/>
                <a:sym typeface="Roboto"/>
              </a:rPr>
              <a:t>Es farà a Cals Hermanos a partir de dia 11 de setembre</a:t>
            </a:r>
            <a:endParaRPr>
              <a:solidFill>
                <a:srgbClr val="6D9EE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MENJADOR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Roboto"/>
                <a:ea typeface="Roboto"/>
                <a:cs typeface="Roboto"/>
                <a:sym typeface="Roboto"/>
              </a:rPr>
              <a:t>Fixes tot el mes  7 €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Roboto"/>
                <a:ea typeface="Roboto"/>
                <a:cs typeface="Roboto"/>
                <a:sym typeface="Roboto"/>
              </a:rPr>
              <a:t>Dies solts  7,50 €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latin typeface="Roboto"/>
                <a:ea typeface="Roboto"/>
                <a:cs typeface="Roboto"/>
                <a:sym typeface="Roboto"/>
              </a:rPr>
              <a:t>*Raspall de dents, pasta i bosseta.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6D9EEB"/>
                </a:solidFill>
                <a:latin typeface="Roboto"/>
                <a:ea typeface="Roboto"/>
                <a:cs typeface="Roboto"/>
                <a:sym typeface="Roboto"/>
              </a:rPr>
              <a:t>Inici de menjador dilluns 11 de setembre a infantil i primària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2550" y="1540650"/>
            <a:ext cx="2826651" cy="282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/>
        </p:nvSpPr>
        <p:spPr>
          <a:xfrm>
            <a:off x="3705225" y="228600"/>
            <a:ext cx="54864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REPTES EDUCATIUS</a:t>
            </a:r>
            <a:endParaRPr sz="1800"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3489750" y="615900"/>
            <a:ext cx="5486400" cy="45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</a:pPr>
            <a:r>
              <a:rPr lang="ca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Desenvolupament del PEDIC. 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</a:pPr>
            <a:r>
              <a:rPr lang="ca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Escola oberta a l’entorn i a la comunitat.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ca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Metodologies actives, rol de l’alumne i del mestre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ca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Treball per competències 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</a:pPr>
            <a:r>
              <a:rPr lang="ca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Alumnes actius, empoderats i motivats per aprendre i descobrir.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</a:pPr>
            <a:r>
              <a:rPr lang="ca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Treball col·laboratiu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</a:pPr>
            <a:r>
              <a:rPr lang="ca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La cura i sostenibilitat del nostre planeta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</a:pPr>
            <a:r>
              <a:rPr lang="ca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Tecnologia aplicada a l’aprenentatge i ciutadania digital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</a:pPr>
            <a:r>
              <a:rPr lang="ca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La família com agent educatiu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</a:pPr>
            <a:r>
              <a:rPr lang="ca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La solidaritat , com a acció per empatitzar amb qui més ho necessita.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ca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Equip docent en constant formació 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FUNCIONAMENT GRUP CLASSE</a:t>
            </a:r>
            <a:endParaRPr/>
          </a:p>
        </p:txBody>
      </p:sp>
      <p:sp>
        <p:nvSpPr>
          <p:cNvPr id="124" name="Google Shape;124;p20"/>
          <p:cNvSpPr txBox="1"/>
          <p:nvPr/>
        </p:nvSpPr>
        <p:spPr>
          <a:xfrm>
            <a:off x="1615650" y="619050"/>
            <a:ext cx="7309200" cy="3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300">
                <a:latin typeface="Roboto"/>
                <a:ea typeface="Roboto"/>
                <a:cs typeface="Roboto"/>
                <a:sym typeface="Roboto"/>
              </a:rPr>
              <a:t>-Entrades al centre a les 9.00h i sortida a les 14.00h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300">
                <a:latin typeface="Roboto"/>
                <a:ea typeface="Roboto"/>
                <a:cs typeface="Roboto"/>
                <a:sym typeface="Roboto"/>
              </a:rPr>
              <a:t>-</a:t>
            </a:r>
            <a:r>
              <a:rPr b="1" lang="ca" sz="1300">
                <a:latin typeface="Roboto"/>
                <a:ea typeface="Roboto"/>
                <a:cs typeface="Roboto"/>
                <a:sym typeface="Roboto"/>
              </a:rPr>
              <a:t>Material </a:t>
            </a:r>
            <a:r>
              <a:rPr lang="ca" sz="1300">
                <a:latin typeface="Roboto"/>
                <a:ea typeface="Roboto"/>
                <a:cs typeface="Roboto"/>
                <a:sym typeface="Roboto"/>
              </a:rPr>
              <a:t>necessari que han de dur a l’escola: 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300">
                <a:latin typeface="Roboto"/>
                <a:ea typeface="Roboto"/>
                <a:cs typeface="Roboto"/>
                <a:sym typeface="Roboto"/>
              </a:rPr>
              <a:t>Bosseta, muda de recanvi (si ho considerau necessari), berenar, aigua i bavero. També necessitarem tovalloletes i un paquet de mocadors. </a:t>
            </a:r>
            <a:r>
              <a:rPr b="1" lang="ca" sz="1300">
                <a:latin typeface="Roboto"/>
                <a:ea typeface="Roboto"/>
                <a:cs typeface="Roboto"/>
                <a:sym typeface="Roboto"/>
              </a:rPr>
              <a:t>Evitar l’ús excessiu de plàstic</a:t>
            </a:r>
            <a:r>
              <a:rPr lang="ca" sz="1300">
                <a:latin typeface="Roboto"/>
                <a:ea typeface="Roboto"/>
                <a:cs typeface="Roboto"/>
                <a:sym typeface="Roboto"/>
              </a:rPr>
              <a:t>. 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300">
                <a:latin typeface="Roboto"/>
                <a:ea typeface="Roboto"/>
                <a:cs typeface="Roboto"/>
                <a:sym typeface="Roboto"/>
              </a:rPr>
              <a:t>-Material escolar 50€, descomptaran al compte bancari. 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300">
                <a:latin typeface="Roboto"/>
                <a:ea typeface="Roboto"/>
                <a:cs typeface="Roboto"/>
                <a:sym typeface="Roboto"/>
              </a:rPr>
              <a:t>-Les mestres no entregaran els alumnes a un menor sense</a:t>
            </a:r>
            <a:r>
              <a:rPr b="1" lang="ca" sz="1300">
                <a:latin typeface="Roboto"/>
                <a:ea typeface="Roboto"/>
                <a:cs typeface="Roboto"/>
                <a:sym typeface="Roboto"/>
              </a:rPr>
              <a:t> autorització signada</a:t>
            </a:r>
            <a:r>
              <a:rPr lang="ca" sz="1300">
                <a:latin typeface="Roboto"/>
                <a:ea typeface="Roboto"/>
                <a:cs typeface="Roboto"/>
                <a:sym typeface="Roboto"/>
              </a:rPr>
              <a:t> per la família. Si algun membre diferent als habituals ha de recollir l’infant, cal anotar-ho a l’agenda. 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300">
                <a:latin typeface="Roboto"/>
                <a:ea typeface="Roboto"/>
                <a:cs typeface="Roboto"/>
                <a:sym typeface="Roboto"/>
              </a:rPr>
              <a:t>-Els dies de psicomotricitat han de dur roba còmoda i han de dur calcetins. Pati de l’Església (dilluns).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300">
                <a:latin typeface="Roboto"/>
                <a:ea typeface="Roboto"/>
                <a:cs typeface="Roboto"/>
                <a:sym typeface="Roboto"/>
              </a:rPr>
              <a:t>-Utilitzar la bosseta de tela del centre. 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2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ROBA ESPORTIVA</a:t>
            </a:r>
            <a:endParaRPr/>
          </a:p>
        </p:txBody>
      </p:sp>
      <p:sp>
        <p:nvSpPr>
          <p:cNvPr id="131" name="Google Shape;131;p2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132" name="Google Shape;132;p21"/>
          <p:cNvSpPr txBox="1"/>
          <p:nvPr/>
        </p:nvSpPr>
        <p:spPr>
          <a:xfrm>
            <a:off x="998725" y="3994850"/>
            <a:ext cx="533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906050" y="2559825"/>
            <a:ext cx="533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Roba esportiva web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6200" y="1324050"/>
            <a:ext cx="3071002" cy="307100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/>
        </p:nvSpPr>
        <p:spPr>
          <a:xfrm>
            <a:off x="980200" y="2076475"/>
            <a:ext cx="533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Roboto"/>
                <a:ea typeface="Roboto"/>
                <a:cs typeface="Roboto"/>
                <a:sym typeface="Roboto"/>
              </a:rPr>
              <a:t>Botiga en línia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